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1"/>
  </p:notesMasterIdLst>
  <p:handoutMasterIdLst>
    <p:handoutMasterId r:id="rId52"/>
  </p:handoutMasterIdLst>
  <p:sldIdLst>
    <p:sldId id="355" r:id="rId7"/>
    <p:sldId id="356" r:id="rId8"/>
    <p:sldId id="394" r:id="rId9"/>
    <p:sldId id="369" r:id="rId10"/>
    <p:sldId id="398" r:id="rId11"/>
    <p:sldId id="419" r:id="rId12"/>
    <p:sldId id="401" r:id="rId13"/>
    <p:sldId id="402" r:id="rId14"/>
    <p:sldId id="403" r:id="rId15"/>
    <p:sldId id="404" r:id="rId16"/>
    <p:sldId id="406" r:id="rId17"/>
    <p:sldId id="405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6" r:id="rId27"/>
    <p:sldId id="417" r:id="rId28"/>
    <p:sldId id="415" r:id="rId29"/>
    <p:sldId id="420" r:id="rId30"/>
    <p:sldId id="421" r:id="rId31"/>
    <p:sldId id="424" r:id="rId32"/>
    <p:sldId id="425" r:id="rId33"/>
    <p:sldId id="428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18" r:id="rId47"/>
    <p:sldId id="422" r:id="rId48"/>
    <p:sldId id="423" r:id="rId49"/>
    <p:sldId id="427" r:id="rId5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6" autoAdjust="0"/>
    <p:restoredTop sz="88272" autoAdjust="0"/>
  </p:normalViewPr>
  <p:slideViewPr>
    <p:cSldViewPr snapToGrid="0">
      <p:cViewPr varScale="1">
        <p:scale>
          <a:sx n="133" d="100"/>
          <a:sy n="133" d="100"/>
        </p:scale>
        <p:origin x="1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30/08/2019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30/08/2019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Hallo,</a:t>
            </a:r>
          </a:p>
          <a:p>
            <a:r>
              <a:rPr lang="de-DE" dirty="0" err="1"/>
              <a:t>I'm</a:t>
            </a:r>
            <a:r>
              <a:rPr lang="de-DE" dirty="0"/>
              <a:t> Richard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I'll</a:t>
            </a:r>
            <a:r>
              <a:rPr lang="de-DE" dirty="0"/>
              <a:t> </a:t>
            </a:r>
            <a:r>
              <a:rPr lang="de-DE" dirty="0" err="1"/>
              <a:t>presenting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Master Thesis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Title.............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train the network a reward function has to be </a:t>
            </a:r>
            <a:r>
              <a:rPr lang="en-US" dirty="0" err="1"/>
              <a:t>choosen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55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 can not be directly decided</a:t>
            </a:r>
          </a:p>
          <a:p>
            <a:endParaRPr lang="en-US" dirty="0"/>
          </a:p>
          <a:p>
            <a:r>
              <a:rPr lang="en-US" dirty="0"/>
              <a:t>reward for neuron:</a:t>
            </a:r>
          </a:p>
          <a:p>
            <a:r>
              <a:rPr lang="en-US" dirty="0"/>
              <a:t>weighted reward of all neurons it </a:t>
            </a:r>
            <a:r>
              <a:rPr lang="en-US" dirty="0" err="1"/>
              <a:t>conncts</a:t>
            </a:r>
            <a:r>
              <a:rPr lang="en-US" dirty="0"/>
              <a:t> 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341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 Neurons necessary from Setup: Parrot incoming spikes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8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618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Content of my Talk subdivides in this Sections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...... so let's move on to the </a:t>
            </a:r>
            <a:r>
              <a:rPr lang="en-US" dirty="0" err="1"/>
              <a:t>Motivaton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8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shapes, sizes help to </a:t>
            </a:r>
            <a:r>
              <a:rPr lang="en-US" dirty="0" err="1"/>
              <a:t>performe</a:t>
            </a:r>
            <a:r>
              <a:rPr lang="en-US" dirty="0"/>
              <a:t> better</a:t>
            </a:r>
          </a:p>
          <a:p>
            <a:r>
              <a:rPr lang="en-US" dirty="0"/>
              <a:t>and no humans are getting endangered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is more and more reachable by developments....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11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I try to solve in the thesis is a Target Tracking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400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allowing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vision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headmounted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sensor</a:t>
            </a:r>
            <a:endParaRPr lang="de-DE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841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 is tuple of ......</a:t>
            </a:r>
          </a:p>
          <a:p>
            <a:r>
              <a:rPr lang="en-US" dirty="0"/>
              <a:t>polarity: direction of change ( undercut / exceeded ) </a:t>
            </a:r>
          </a:p>
          <a:p>
            <a:r>
              <a:rPr lang="en-US" dirty="0"/>
              <a:t>great deal for autonomous systems</a:t>
            </a:r>
          </a:p>
          <a:p>
            <a:endParaRPr lang="en-US" dirty="0"/>
          </a:p>
          <a:p>
            <a:r>
              <a:rPr lang="en-US" dirty="0"/>
              <a:t>…goes along with Less Energy Consumption….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17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Synchronizes simulations and </a:t>
            </a:r>
            <a:r>
              <a:rPr lang="en-US" dirty="0" err="1"/>
              <a:t>handels</a:t>
            </a:r>
            <a:r>
              <a:rPr lang="en-US" dirty="0"/>
              <a:t> their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84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17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by 2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3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Richard Otto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Richard Otto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0"/>
            <a:ext cx="9492910" cy="7087878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Richard Otto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Richard Otto</a:t>
            </a:r>
            <a:endParaRPr lang="en-US"/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F3C57148-731B-DB4D-A9EC-F0356BB81104}"/>
              </a:ext>
            </a:extLst>
          </p:cNvPr>
          <p:cNvSpPr txBox="1"/>
          <p:nvPr userDrawn="1"/>
        </p:nvSpPr>
        <p:spPr>
          <a:xfrm>
            <a:off x="689955" y="314325"/>
            <a:ext cx="7330095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Chair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of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Robotics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Artificial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Intelligence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and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Real-time Systems</a:t>
            </a:r>
          </a:p>
          <a:p>
            <a:pPr>
              <a:lnSpc>
                <a:spcPct val="94000"/>
              </a:lnSpc>
              <a:tabLst/>
            </a:pP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Department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of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Informatics</a:t>
            </a:r>
            <a:endParaRPr lang="de-DE" sz="800" kern="120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Technical University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of</a:t>
            </a:r>
            <a:r>
              <a:rPr lang="de-DE" sz="8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de-DE" sz="800" kern="1200" dirty="0" err="1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Munich</a:t>
            </a:r>
            <a:endParaRPr lang="de-DE" sz="800" kern="120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48573-D94C-4443-BBDC-14BFAC84D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3965" t="22121" r="85298" b="30364"/>
          <a:stretch/>
        </p:blipFill>
        <p:spPr>
          <a:xfrm>
            <a:off x="213489" y="262863"/>
            <a:ext cx="421868" cy="4398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Richard Otto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Richard Otto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Richard Otto</a:t>
            </a:r>
          </a:p>
          <a:p>
            <a:r>
              <a:rPr lang="de-DE" dirty="0"/>
              <a:t>Technical 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GB" dirty="0"/>
              <a:t>Munich</a:t>
            </a:r>
          </a:p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Informatics</a:t>
            </a:r>
            <a:endParaRPr lang="de-DE" dirty="0"/>
          </a:p>
          <a:p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Robotics</a:t>
            </a:r>
            <a:r>
              <a:rPr lang="de-DE" dirty="0"/>
              <a:t>,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Real-time Systems</a:t>
            </a:r>
          </a:p>
          <a:p>
            <a:r>
              <a:rPr lang="de-DE" dirty="0" err="1"/>
              <a:t>Munich</a:t>
            </a:r>
            <a:r>
              <a:rPr lang="de-DE" dirty="0"/>
              <a:t>, 30. </a:t>
            </a:r>
            <a:r>
              <a:rPr lang="en-US" dirty="0"/>
              <a:t>August</a:t>
            </a:r>
            <a:r>
              <a:rPr lang="de-DE" dirty="0"/>
              <a:t>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  <a:r>
              <a:rPr lang="de-DE" dirty="0"/>
              <a:t>‘s Thesis </a:t>
            </a:r>
            <a:r>
              <a:rPr lang="en-US" dirty="0"/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Used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simulating</a:t>
            </a:r>
            <a:r>
              <a:rPr lang="de-DE" sz="2000" dirty="0"/>
              <a:t> the Robot </a:t>
            </a:r>
            <a:r>
              <a:rPr lang="de-DE" sz="2000" dirty="0" err="1"/>
              <a:t>controlled</a:t>
            </a:r>
            <a:r>
              <a:rPr lang="de-DE" sz="2000" dirty="0"/>
              <a:t> by an SNN in a </a:t>
            </a:r>
            <a:r>
              <a:rPr lang="de-DE" sz="2000" dirty="0" err="1"/>
              <a:t>closed</a:t>
            </a:r>
            <a:r>
              <a:rPr lang="de-DE" sz="2000" dirty="0"/>
              <a:t> Loop</a:t>
            </a:r>
          </a:p>
          <a:p>
            <a:endParaRPr lang="de-DE" sz="2000" dirty="0"/>
          </a:p>
          <a:p>
            <a:r>
              <a:rPr lang="de-DE" sz="2000" b="1" dirty="0"/>
              <a:t>Controls SNN-Simulation and World Simulation</a:t>
            </a:r>
            <a:endParaRPr lang="de-DE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Simulations are paused every 20ms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Transfer Functions used for communication between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Simulations</a:t>
            </a:r>
            <a:endParaRPr lang="de-DE" sz="2000" dirty="0"/>
          </a:p>
          <a:p>
            <a:pPr lvl="2"/>
            <a:endParaRPr lang="de-DE" sz="2000" dirty="0"/>
          </a:p>
          <a:p>
            <a:r>
              <a:rPr lang="de-DE" sz="2000" b="1" dirty="0"/>
              <a:t>Problem:</a:t>
            </a:r>
            <a:endParaRPr lang="de-DE" sz="2000" dirty="0"/>
          </a:p>
          <a:p>
            <a:r>
              <a:rPr lang="de-DE" sz="2000" dirty="0"/>
              <a:t>Simulated DVS Events all happen at the same time</a:t>
            </a:r>
          </a:p>
          <a:p>
            <a:br>
              <a:rPr lang="de-DE" sz="2000" dirty="0"/>
            </a:b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Neurorobotics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3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330A67F-21F9-7E46-A9B7-CA5497F91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43095" y="1654766"/>
            <a:ext cx="7857810" cy="456848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27DE3-8748-1045-A078-11F420BBD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01231-DFDA-9248-9C5E-A8FA5D3F06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D61E9C-46D0-C242-A82A-93FA472E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Neurorobotics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8DD49-D89D-7148-873A-EC0ED21F3184}"/>
              </a:ext>
            </a:extLst>
          </p:cNvPr>
          <p:cNvSpPr txBox="1"/>
          <p:nvPr/>
        </p:nvSpPr>
        <p:spPr>
          <a:xfrm>
            <a:off x="7025233" y="6183937"/>
            <a:ext cx="1801775" cy="2893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dirty="0"/>
              <a:t>J. </a:t>
            </a:r>
            <a:r>
              <a:rPr lang="de-DE" dirty="0" err="1"/>
              <a:t>Kaise</a:t>
            </a:r>
            <a:r>
              <a:rPr lang="de-DE" dirty="0"/>
              <a:t> [Kai+16]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7957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r>
              <a:rPr lang="de-DE" sz="2000" b="1" dirty="0"/>
              <a:t>Input Encoding:</a:t>
            </a:r>
          </a:p>
          <a:p>
            <a:pPr marL="176213" lvl="2" indent="0">
              <a:lnSpc>
                <a:spcPct val="150000"/>
              </a:lnSpc>
              <a:buNone/>
            </a:pPr>
            <a:r>
              <a:rPr lang="de-DE" sz="2000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events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timestep</a:t>
            </a:r>
            <a:endParaRPr lang="de-DE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Crop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relevant </a:t>
            </a:r>
            <a:r>
              <a:rPr lang="de-DE" sz="2000" dirty="0" err="1"/>
              <a:t>part</a:t>
            </a:r>
            <a:endParaRPr lang="de-DE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Divide</a:t>
            </a:r>
            <a:r>
              <a:rPr lang="de-DE" sz="2000" dirty="0"/>
              <a:t> </a:t>
            </a:r>
            <a:r>
              <a:rPr lang="de-DE" sz="2000" dirty="0" err="1"/>
              <a:t>input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“Superpixels”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Set </a:t>
            </a:r>
            <a:r>
              <a:rPr lang="de-DE" sz="2000" dirty="0" err="1"/>
              <a:t>Poisson</a:t>
            </a:r>
            <a:r>
              <a:rPr lang="de-DE" sz="2000" dirty="0"/>
              <a:t> Neuron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fire</a:t>
            </a:r>
            <a:r>
              <a:rPr lang="de-DE" sz="2000" dirty="0"/>
              <a:t> at a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corresponding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events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its</a:t>
            </a:r>
            <a:r>
              <a:rPr lang="de-DE" sz="2000" dirty="0"/>
              <a:t> Superpixel:</a:t>
            </a:r>
            <a:br>
              <a:rPr lang="de-DE" sz="2000" dirty="0"/>
            </a:b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Neurorobotics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EFC75-BD5B-9649-8C55-57825024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244" y="4812631"/>
            <a:ext cx="1683511" cy="3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6AB361E-17F4-A043-B45B-AA96184449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74663" y="1569158"/>
            <a:ext cx="7994674" cy="47397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45DD1-9580-2540-9717-3353EB27D0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9BCAC-74B9-924D-9BEA-D43273872B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9DF98D-702D-0E4C-8703-B0710B4D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Neurorobotics Platform</a:t>
            </a:r>
          </a:p>
        </p:txBody>
      </p:sp>
    </p:spTree>
    <p:extLst>
      <p:ext uri="{BB962C8B-B14F-4D97-AF65-F5344CB8AC3E}">
        <p14:creationId xmlns:p14="http://schemas.microsoft.com/office/powerpoint/2010/main" val="198262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r>
              <a:rPr lang="de-DE" sz="2000" b="1" dirty="0"/>
              <a:t>Output Decoding: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2 Neurons </a:t>
            </a:r>
            <a:r>
              <a:rPr lang="de-DE" sz="2000" dirty="0" err="1"/>
              <a:t>used</a:t>
            </a:r>
            <a:endParaRPr lang="de-DE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Spikes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get</a:t>
            </a:r>
            <a:r>
              <a:rPr lang="de-DE" sz="2000" dirty="0"/>
              <a:t> </a:t>
            </a:r>
            <a:r>
              <a:rPr lang="de-DE" sz="2000" dirty="0" err="1"/>
              <a:t>accumulated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last </a:t>
            </a:r>
            <a:r>
              <a:rPr lang="de-DE" sz="2000" dirty="0" err="1"/>
              <a:t>Timestep</a:t>
            </a:r>
            <a:r>
              <a:rPr lang="de-DE" sz="2000" dirty="0"/>
              <a:t>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Direction</a:t>
            </a:r>
            <a:r>
              <a:rPr lang="de-DE" sz="2000" dirty="0"/>
              <a:t> </a:t>
            </a:r>
            <a:r>
              <a:rPr lang="de-DE" sz="2000" dirty="0" err="1"/>
              <a:t>given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:</a:t>
            </a:r>
          </a:p>
          <a:p>
            <a:pPr marL="176213" lvl="2" indent="0">
              <a:lnSpc>
                <a:spcPct val="150000"/>
              </a:lnSpc>
              <a:buNone/>
            </a:pPr>
            <a:br>
              <a:rPr lang="de-DE" sz="2000" dirty="0"/>
            </a:b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Neurorobotics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3569A-AA81-5F4C-AAFF-A81CD30D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40" y="4428574"/>
            <a:ext cx="2508320" cy="36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6193C-7C65-434F-AD3C-1B8C17A45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86" y="5149488"/>
            <a:ext cx="4752828" cy="33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699982-A80F-2449-BA8C-187766E5A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65" y="4006556"/>
            <a:ext cx="1280070" cy="2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0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r>
              <a:rPr lang="de-DE" sz="2000" b="1" dirty="0" err="1"/>
              <a:t>Reward</a:t>
            </a:r>
            <a:r>
              <a:rPr lang="de-DE" sz="2000" b="1" dirty="0"/>
              <a:t>:</a:t>
            </a:r>
          </a:p>
          <a:p>
            <a:pPr marL="176213" lvl="2" indent="0">
              <a:lnSpc>
                <a:spcPct val="150000"/>
              </a:lnSpc>
              <a:buNone/>
            </a:pPr>
            <a:r>
              <a:rPr lang="de-DE" sz="2000" dirty="0"/>
              <a:t>The Angle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Head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Target </a:t>
            </a:r>
            <a:r>
              <a:rPr lang="de-DE" sz="2000" dirty="0" err="1"/>
              <a:t>reflects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performance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Robot</a:t>
            </a:r>
          </a:p>
          <a:p>
            <a:pPr marL="176213" lvl="2" indent="0">
              <a:lnSpc>
                <a:spcPct val="100000"/>
              </a:lnSpc>
              <a:buNone/>
            </a:pPr>
            <a:endParaRPr lang="de-DE" sz="2000" dirty="0"/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Reward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Output Neurons </a:t>
            </a:r>
            <a:r>
              <a:rPr lang="de-DE" sz="2000" dirty="0" err="1"/>
              <a:t>scales</a:t>
            </a:r>
            <a:r>
              <a:rPr lang="de-DE" sz="2000" dirty="0"/>
              <a:t> linear </a:t>
            </a:r>
            <a:r>
              <a:rPr lang="de-DE" sz="2000" dirty="0" err="1"/>
              <a:t>according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Angle:</a:t>
            </a:r>
          </a:p>
          <a:p>
            <a:pPr marL="176213" lvl="2" indent="0">
              <a:lnSpc>
                <a:spcPct val="200000"/>
              </a:lnSpc>
              <a:buNone/>
            </a:pPr>
            <a:endParaRPr lang="de-DE" sz="2000" dirty="0"/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Dopamine</a:t>
            </a:r>
            <a:r>
              <a:rPr lang="de-DE" sz="2000" dirty="0"/>
              <a:t> Level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Synapses</a:t>
            </a:r>
            <a:r>
              <a:rPr lang="de-DE" sz="2000" dirty="0"/>
              <a:t> </a:t>
            </a:r>
            <a:r>
              <a:rPr lang="de-DE" sz="2000" dirty="0" err="1"/>
              <a:t>set</a:t>
            </a:r>
            <a:r>
              <a:rPr lang="de-DE" sz="2000" dirty="0"/>
              <a:t> </a:t>
            </a:r>
            <a:r>
              <a:rPr lang="de-DE" sz="2000" dirty="0" err="1"/>
              <a:t>according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Reward</a:t>
            </a:r>
            <a:r>
              <a:rPr lang="de-DE" sz="1800" dirty="0"/>
              <a:t> </a:t>
            </a:r>
            <a:br>
              <a:rPr lang="de-DE" sz="1800" dirty="0"/>
            </a:b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Neurorobotics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950CC-5F11-B34C-9DC3-019E5C27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05" y="3429000"/>
            <a:ext cx="3230190" cy="3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r>
              <a:rPr lang="de-DE" sz="2000" b="1" dirty="0" err="1"/>
              <a:t>Reward</a:t>
            </a:r>
            <a:r>
              <a:rPr lang="de-DE" sz="2000" b="1" dirty="0"/>
              <a:t> Propagation:</a:t>
            </a:r>
            <a:endParaRPr lang="de-DE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Reward unknown for Hidden Layer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Rewards of the Output Layer has to be used 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Similar to the Backpropagation</a:t>
            </a:r>
          </a:p>
          <a:p>
            <a:pPr lvl="1" indent="0">
              <a:buNone/>
            </a:pPr>
            <a:endParaRPr lang="de-DE" sz="2000" dirty="0"/>
          </a:p>
          <a:p>
            <a:pPr lvl="1" indent="0">
              <a:buNone/>
            </a:pPr>
            <a:endParaRPr lang="de-DE" sz="2000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Simplification</a:t>
            </a:r>
            <a:r>
              <a:rPr lang="de-DE" sz="2000" dirty="0"/>
              <a:t> in </a:t>
            </a:r>
            <a:r>
              <a:rPr lang="de-DE" sz="2000" dirty="0" err="1"/>
              <a:t>this</a:t>
            </a:r>
            <a:r>
              <a:rPr lang="de-DE" sz="2000" dirty="0"/>
              <a:t> case:</a:t>
            </a:r>
          </a:p>
          <a:p>
            <a:pPr lvl="1" indent="0">
              <a:buNone/>
            </a:pPr>
            <a:endParaRPr lang="de-DE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Neurorobotics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65185-77F2-0449-A8BF-87C97808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2" y="3202132"/>
            <a:ext cx="5697415" cy="995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2A97F-2A13-054E-8DD3-1C0D057B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06" y="4565336"/>
            <a:ext cx="3011785" cy="764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2322A-6A6B-D54D-92C8-674EC3489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107" y="5341452"/>
            <a:ext cx="3011784" cy="87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E19BD-F72F-E645-8EF7-415569F987EF}"/>
              </a:ext>
            </a:extLst>
          </p:cNvPr>
          <p:cNvSpPr txBox="1"/>
          <p:nvPr/>
        </p:nvSpPr>
        <p:spPr>
          <a:xfrm>
            <a:off x="6509622" y="6208870"/>
            <a:ext cx="188673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/>
              <a:t>Bing, Jiang [Bin+19]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6869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r>
              <a:rPr lang="de-DE" sz="2000" b="1" dirty="0"/>
              <a:t>Robot </a:t>
            </a:r>
            <a:r>
              <a:rPr lang="de-DE" sz="2000" b="1" dirty="0" err="1"/>
              <a:t>and</a:t>
            </a:r>
            <a:r>
              <a:rPr lang="de-DE" sz="2000" b="1" dirty="0"/>
              <a:t> Ball in </a:t>
            </a:r>
            <a:r>
              <a:rPr lang="de-DE" sz="2000" b="1" dirty="0" err="1"/>
              <a:t>empty</a:t>
            </a:r>
            <a:r>
              <a:rPr lang="de-DE" sz="2000" b="1" dirty="0"/>
              <a:t> Environment:</a:t>
            </a:r>
          </a:p>
          <a:p>
            <a:r>
              <a:rPr lang="de-DE" sz="2000" b="1" dirty="0"/>
              <a:t>	</a:t>
            </a:r>
            <a:r>
              <a:rPr lang="de-DE" sz="2000" dirty="0"/>
              <a:t>Ball Radius: 30cm </a:t>
            </a:r>
          </a:p>
          <a:p>
            <a:r>
              <a:rPr lang="de-DE" sz="2000" dirty="0"/>
              <a:t>	</a:t>
            </a:r>
            <a:r>
              <a:rPr lang="de-DE" sz="2000" dirty="0" err="1"/>
              <a:t>Distance</a:t>
            </a:r>
            <a:r>
              <a:rPr lang="de-DE" sz="2000" dirty="0"/>
              <a:t>: 1.6m</a:t>
            </a:r>
          </a:p>
          <a:p>
            <a:endParaRPr lang="de-DE" sz="2000" dirty="0"/>
          </a:p>
          <a:p>
            <a:r>
              <a:rPr lang="de-DE" sz="2000" b="1" dirty="0"/>
              <a:t>Ball </a:t>
            </a:r>
            <a:r>
              <a:rPr lang="de-DE" sz="2000" b="1" dirty="0" err="1"/>
              <a:t>movement</a:t>
            </a:r>
            <a:r>
              <a:rPr lang="de-DE" sz="2000" b="1" dirty="0"/>
              <a:t> in </a:t>
            </a:r>
            <a:r>
              <a:rPr lang="de-DE" sz="2000" b="1" dirty="0" err="1"/>
              <a:t>training</a:t>
            </a:r>
            <a:r>
              <a:rPr lang="de-DE" sz="2000" b="1" dirty="0"/>
              <a:t>:</a:t>
            </a:r>
            <a:endParaRPr lang="de-DE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Eight</a:t>
            </a:r>
            <a:r>
              <a:rPr lang="de-DE" sz="2000" dirty="0"/>
              <a:t> like </a:t>
            </a:r>
            <a:r>
              <a:rPr lang="de-DE" sz="2000" dirty="0" err="1"/>
              <a:t>shape</a:t>
            </a:r>
            <a:endParaRPr lang="de-DE" sz="2000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Ball </a:t>
            </a:r>
            <a:r>
              <a:rPr lang="de-DE" sz="2000" dirty="0" err="1"/>
              <a:t>faster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Robot</a:t>
            </a:r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Ball </a:t>
            </a:r>
            <a:r>
              <a:rPr lang="de-DE" sz="2000" dirty="0" err="1"/>
              <a:t>keeps</a:t>
            </a:r>
            <a:r>
              <a:rPr lang="de-DE" sz="2000" dirty="0"/>
              <a:t> </a:t>
            </a:r>
            <a:r>
              <a:rPr lang="de-DE" sz="2000" dirty="0" err="1"/>
              <a:t>distance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waits</a:t>
            </a:r>
            <a:endParaRPr lang="de-DE" sz="2000" dirty="0"/>
          </a:p>
          <a:p>
            <a:pPr marL="519113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Track </a:t>
            </a:r>
            <a:r>
              <a:rPr lang="de-DE" sz="2000" dirty="0" err="1"/>
              <a:t>mirrored</a:t>
            </a:r>
            <a:r>
              <a:rPr lang="de-DE" sz="2000" dirty="0"/>
              <a:t> after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Reset</a:t>
            </a:r>
            <a:endParaRPr lang="de-DE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Training the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0B6472-D8B3-7F42-9ECC-70170BEB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95" y="1416256"/>
            <a:ext cx="1418076" cy="46995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636DF6-EA1B-934F-8A15-6E408FAEB2E9}"/>
              </a:ext>
            </a:extLst>
          </p:cNvPr>
          <p:cNvCxnSpPr/>
          <p:nvPr/>
        </p:nvCxnSpPr>
        <p:spPr>
          <a:xfrm flipV="1">
            <a:off x="7214716" y="3516923"/>
            <a:ext cx="0" cy="472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62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Topology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1695769" y="2172557"/>
            <a:ext cx="6455845" cy="422969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Networks - Basic Network</a:t>
            </a:r>
          </a:p>
        </p:txBody>
      </p:sp>
    </p:spTree>
    <p:extLst>
      <p:ext uri="{BB962C8B-B14F-4D97-AF65-F5344CB8AC3E}">
        <p14:creationId xmlns:p14="http://schemas.microsoft.com/office/powerpoint/2010/main" val="92955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6" cy="422969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Networks - Basic Network</a:t>
            </a:r>
          </a:p>
        </p:txBody>
      </p:sp>
    </p:spTree>
    <p:extLst>
      <p:ext uri="{BB962C8B-B14F-4D97-AF65-F5344CB8AC3E}">
        <p14:creationId xmlns:p14="http://schemas.microsoft.com/office/powerpoint/2010/main" val="187142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Autonomous</a:t>
            </a:r>
            <a:r>
              <a:rPr lang="de-DE" dirty="0"/>
              <a:t> Control </a:t>
            </a:r>
            <a:r>
              <a:rPr lang="de-DE" dirty="0" err="1"/>
              <a:t>for</a:t>
            </a:r>
            <a:r>
              <a:rPr lang="de-DE" dirty="0"/>
              <a:t> Wheel-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Snake</a:t>
            </a:r>
            <a:r>
              <a:rPr lang="de-DE" dirty="0"/>
              <a:t> Robot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Neuromorphic</a:t>
            </a:r>
            <a:r>
              <a:rPr lang="de-DE" dirty="0"/>
              <a:t> Vision</a:t>
            </a:r>
            <a:br>
              <a:rPr lang="de-DE" dirty="0"/>
            </a:br>
            <a:r>
              <a:rPr lang="de-DE" dirty="0"/>
              <a:t>Sensor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Spiking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2414948"/>
            <a:ext cx="8508999" cy="1274125"/>
          </a:xfrm>
        </p:spPr>
        <p:txBody>
          <a:bodyPr/>
          <a:lstStyle/>
          <a:p>
            <a:r>
              <a:rPr lang="de-DE" dirty="0"/>
              <a:t>Richard Otto</a:t>
            </a:r>
          </a:p>
          <a:p>
            <a:r>
              <a:rPr lang="de-DE" dirty="0"/>
              <a:t>Supervisor: Prof. Dr.-Ing. habil. Alois Christian Knoll</a:t>
            </a:r>
          </a:p>
          <a:p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dirty="0" err="1"/>
              <a:t>Zhuangyi</a:t>
            </a:r>
            <a:r>
              <a:rPr lang="de-DE" dirty="0"/>
              <a:t> Jiang</a:t>
            </a:r>
          </a:p>
          <a:p>
            <a:r>
              <a:rPr lang="de-DE" dirty="0" err="1"/>
              <a:t>Munich</a:t>
            </a:r>
            <a:r>
              <a:rPr lang="de-DE" dirty="0"/>
              <a:t>, 30. August 2019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Plot of Weights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6" cy="422969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Networks - Basic Network</a:t>
            </a:r>
          </a:p>
        </p:txBody>
      </p:sp>
    </p:spTree>
    <p:extLst>
      <p:ext uri="{BB962C8B-B14F-4D97-AF65-F5344CB8AC3E}">
        <p14:creationId xmlns:p14="http://schemas.microsoft.com/office/powerpoint/2010/main" val="231667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Topology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727305" y="2403441"/>
            <a:ext cx="7689390" cy="34602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Networks - Adding Head Control</a:t>
            </a:r>
          </a:p>
        </p:txBody>
      </p:sp>
    </p:spTree>
    <p:extLst>
      <p:ext uri="{BB962C8B-B14F-4D97-AF65-F5344CB8AC3E}">
        <p14:creationId xmlns:p14="http://schemas.microsoft.com/office/powerpoint/2010/main" val="2586823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6" cy="422969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Training the Networks - Adding Head Control</a:t>
            </a:r>
          </a:p>
        </p:txBody>
      </p:sp>
    </p:spTree>
    <p:extLst>
      <p:ext uri="{BB962C8B-B14F-4D97-AF65-F5344CB8AC3E}">
        <p14:creationId xmlns:p14="http://schemas.microsoft.com/office/powerpoint/2010/main" val="358570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6C0BA5-65E4-874A-9D4F-C57D071A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000" b="1" dirty="0"/>
              <a:t>Additional </a:t>
            </a:r>
            <a:r>
              <a:rPr lang="de-DE" sz="2000" b="1" dirty="0" err="1"/>
              <a:t>Topologies</a:t>
            </a:r>
            <a:r>
              <a:rPr lang="de-DE" sz="2000" b="1" dirty="0"/>
              <a:t>:</a:t>
            </a:r>
          </a:p>
          <a:p>
            <a:pPr>
              <a:lnSpc>
                <a:spcPct val="100000"/>
              </a:lnSpc>
            </a:pPr>
            <a:endParaRPr lang="de-DE" sz="2000" b="1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DVS &amp; Head Output</a:t>
            </a:r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Joint </a:t>
            </a:r>
            <a:r>
              <a:rPr lang="de-DE" sz="2000" dirty="0" err="1"/>
              <a:t>Angles</a:t>
            </a:r>
            <a:r>
              <a:rPr lang="de-DE" sz="2000" dirty="0"/>
              <a:t> &amp; Head Output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b="1" dirty="0"/>
              <a:t>Training </a:t>
            </a:r>
            <a:r>
              <a:rPr lang="de-DE" sz="2000" b="1" dirty="0" err="1"/>
              <a:t>Results</a:t>
            </a:r>
            <a:r>
              <a:rPr lang="de-DE" sz="2000" b="1" dirty="0"/>
              <a:t>:</a:t>
            </a:r>
            <a:endParaRPr lang="de-DE" b="1" dirty="0"/>
          </a:p>
          <a:p>
            <a:pPr>
              <a:lnSpc>
                <a:spcPct val="100000"/>
              </a:lnSpc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Weights</a:t>
            </a:r>
            <a:r>
              <a:rPr lang="de-DE" sz="2000" dirty="0"/>
              <a:t> do not </a:t>
            </a:r>
            <a:r>
              <a:rPr lang="de-DE" sz="2000" dirty="0" err="1"/>
              <a:t>stabilize</a:t>
            </a: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Networks </a:t>
            </a:r>
            <a:r>
              <a:rPr lang="de-DE" sz="2000" dirty="0" err="1"/>
              <a:t>unable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solve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task</a:t>
            </a:r>
            <a:endParaRPr lang="de-DE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27CCA-B175-2D4E-8996-668FC4F56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C6A0D-5FFC-F648-BB78-4B1D0F423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6F50D-2D51-5C4A-AEEE-889041AD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Training the Networks - Adding Head Control</a:t>
            </a:r>
          </a:p>
        </p:txBody>
      </p:sp>
    </p:spTree>
    <p:extLst>
      <p:ext uri="{BB962C8B-B14F-4D97-AF65-F5344CB8AC3E}">
        <p14:creationId xmlns:p14="http://schemas.microsoft.com/office/powerpoint/2010/main" val="46936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Topology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2125551" y="2035568"/>
            <a:ext cx="4892898" cy="443774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Training the Networks - Multi </a:t>
            </a:r>
            <a:r>
              <a:rPr lang="de-DE" dirty="0" err="1"/>
              <a:t>Layered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54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5" cy="422969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Multi </a:t>
            </a:r>
            <a:r>
              <a:rPr lang="de-DE" dirty="0" err="1"/>
              <a:t>Layered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8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Topology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2125551" y="2035568"/>
            <a:ext cx="4892898" cy="443774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Split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7965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5" cy="422969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Split Hidden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sz="2000" dirty="0"/>
              <a:t>New Movement Pattern of Target: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514255" y="3305262"/>
            <a:ext cx="8115490" cy="161907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A7848-1B20-A64F-B3AC-5CC62688ABC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Solves without Fail</a:t>
            </a:r>
          </a:p>
          <a:p>
            <a:endParaRPr lang="en-US" sz="2000" dirty="0"/>
          </a:p>
          <a:p>
            <a:r>
              <a:rPr lang="en-US" sz="2000" dirty="0"/>
              <a:t>Good tracking of the Target</a:t>
            </a:r>
          </a:p>
          <a:p>
            <a:endParaRPr lang="en-US" sz="2000" dirty="0"/>
          </a:p>
          <a:p>
            <a:r>
              <a:rPr lang="en-US" sz="2000" dirty="0"/>
              <a:t>But high changes in the steering output</a:t>
            </a:r>
          </a:p>
          <a:p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AB3809-3905-AE4F-AF86-60A997D555A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572000" y="1629588"/>
            <a:ext cx="4181475" cy="28724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A7E7-42AD-A54E-98E0-28100EADD6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AD52-3A3A-6546-93F5-D40F603794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32042B-F80C-AF40-ADA6-62C92AF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– Basic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DE" sz="2400" dirty="0"/>
              <a:t>Motivation</a:t>
            </a:r>
          </a:p>
          <a:p>
            <a:pPr marL="342900" indent="-342900">
              <a:buAutoNum type="arabicPeriod"/>
            </a:pPr>
            <a:r>
              <a:rPr lang="de-DE" sz="2400" dirty="0"/>
              <a:t>Problem </a:t>
            </a:r>
            <a:r>
              <a:rPr lang="de-DE" sz="2400" dirty="0" err="1"/>
              <a:t>description</a:t>
            </a:r>
            <a:endParaRPr lang="de-DE" sz="2400" dirty="0"/>
          </a:p>
          <a:p>
            <a:pPr marL="342900" indent="-342900">
              <a:buAutoNum type="arabicPeriod"/>
            </a:pPr>
            <a:r>
              <a:rPr lang="de-DE" sz="2400" dirty="0"/>
              <a:t>Setup</a:t>
            </a:r>
          </a:p>
          <a:p>
            <a:pPr marL="342900" indent="-342900">
              <a:buAutoNum type="arabicPeriod"/>
            </a:pPr>
            <a:r>
              <a:rPr lang="de-DE" sz="2400" dirty="0"/>
              <a:t>Training</a:t>
            </a:r>
          </a:p>
          <a:p>
            <a:pPr marL="342900" indent="-342900">
              <a:buAutoNum type="arabicPeriod"/>
            </a:pPr>
            <a:r>
              <a:rPr lang="de-DE" sz="2400" dirty="0" err="1"/>
              <a:t>Testing</a:t>
            </a:r>
            <a:endParaRPr lang="de-DE" sz="2400" dirty="0"/>
          </a:p>
          <a:p>
            <a:pPr marL="342900" indent="-342900">
              <a:buAutoNum type="arabicPeriod"/>
            </a:pPr>
            <a:r>
              <a:rPr lang="de-DE" sz="2400" dirty="0" err="1"/>
              <a:t>Conclusion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336691" y="2102595"/>
            <a:ext cx="6464280" cy="444068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– Basic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8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A7848-1B20-A64F-B3AC-5CC62688ABC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Unable to solve</a:t>
            </a:r>
          </a:p>
          <a:p>
            <a:endParaRPr lang="en-US" sz="2000" dirty="0"/>
          </a:p>
          <a:p>
            <a:r>
              <a:rPr lang="en-US" sz="2000" dirty="0"/>
              <a:t>Drifting to the Right</a:t>
            </a:r>
          </a:p>
          <a:p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AB3809-3905-AE4F-AF86-60A997D555A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rcRect/>
          <a:stretch/>
        </p:blipFill>
        <p:spPr>
          <a:xfrm>
            <a:off x="4572000" y="1629588"/>
            <a:ext cx="4181474" cy="28724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A7E7-42AD-A54E-98E0-28100EADD6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AD52-3A3A-6546-93F5-D40F603794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32042B-F80C-AF40-ADA6-62C92AF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– Multi </a:t>
            </a:r>
            <a:r>
              <a:rPr lang="de-DE" dirty="0" err="1"/>
              <a:t>Layered</a:t>
            </a:r>
            <a:r>
              <a:rPr lang="de-DE" dirty="0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5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336691" y="2102595"/>
            <a:ext cx="6464280" cy="444067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– Multi </a:t>
            </a:r>
            <a:r>
              <a:rPr lang="de-DE" dirty="0" err="1"/>
              <a:t>Layered</a:t>
            </a:r>
            <a:r>
              <a:rPr lang="de-DE" dirty="0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80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A7848-1B20-A64F-B3AC-5CC62688ABC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Solves without Fail</a:t>
            </a:r>
          </a:p>
          <a:p>
            <a:endParaRPr lang="en-US" sz="2000" dirty="0"/>
          </a:p>
          <a:p>
            <a:r>
              <a:rPr lang="en-US" sz="2000" dirty="0"/>
              <a:t>Very Good tracking of the Target</a:t>
            </a:r>
          </a:p>
          <a:p>
            <a:endParaRPr lang="en-US" sz="2000" dirty="0"/>
          </a:p>
          <a:p>
            <a:r>
              <a:rPr lang="en-US" sz="2000" dirty="0"/>
              <a:t>Body Angle to target comparable to Performance of Basic Setup</a:t>
            </a:r>
          </a:p>
          <a:p>
            <a:endParaRPr lang="en-US" sz="2000" dirty="0"/>
          </a:p>
          <a:p>
            <a:r>
              <a:rPr lang="en-US" sz="2000" dirty="0"/>
              <a:t>Control Signal much smoother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AB3809-3905-AE4F-AF86-60A997D555A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rcRect/>
          <a:stretch/>
        </p:blipFill>
        <p:spPr>
          <a:xfrm>
            <a:off x="4572000" y="1629588"/>
            <a:ext cx="4181474" cy="28724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A7E7-42AD-A54E-98E0-28100EADD6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AD52-3A3A-6546-93F5-D40F6037948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32042B-F80C-AF40-ADA6-62C92AF9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- Split Hidden Layer</a:t>
            </a:r>
          </a:p>
        </p:txBody>
      </p:sp>
    </p:spTree>
    <p:extLst>
      <p:ext uri="{BB962C8B-B14F-4D97-AF65-F5344CB8AC3E}">
        <p14:creationId xmlns:p14="http://schemas.microsoft.com/office/powerpoint/2010/main" val="223977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Performance of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336691" y="2102595"/>
            <a:ext cx="6464279" cy="444067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- Split Hidden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8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DF151-D7D7-0047-9613-501EB6DE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SNN capable of learning to Control Robot</a:t>
            </a:r>
          </a:p>
          <a:p>
            <a:endParaRPr lang="en-US" sz="2000" dirty="0"/>
          </a:p>
          <a:p>
            <a:r>
              <a:rPr lang="en-US" sz="2000" dirty="0"/>
              <a:t>Robust enough to handle Movement of Head</a:t>
            </a:r>
          </a:p>
          <a:p>
            <a:endParaRPr lang="en-US" sz="2000" dirty="0"/>
          </a:p>
          <a:p>
            <a:r>
              <a:rPr lang="en-US" sz="2000" dirty="0"/>
              <a:t>Single Layered Networks are not able to simultaneously control the direction of the Head and the Robot :</a:t>
            </a:r>
          </a:p>
          <a:p>
            <a:pPr marL="881063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Reduction of Information provided by DVS</a:t>
            </a:r>
          </a:p>
          <a:p>
            <a:pPr marL="881063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Information States not linear separable any more</a:t>
            </a:r>
          </a:p>
          <a:p>
            <a:pPr marL="881063" lvl="3" indent="-342900">
              <a:buFont typeface="Arial" panose="020B0604020202020204" pitchFamily="34" charset="0"/>
              <a:buChar char="•"/>
            </a:pPr>
            <a:r>
              <a:rPr lang="en-US" sz="1800" dirty="0"/>
              <a:t>Multi Layered Network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9774A-BD07-5F43-8DA5-32EED0387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B943-50C7-B64F-A5CF-CF81350F38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10CF4E-7D54-EA4D-A52B-A7A2DD8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6025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DF151-D7D7-0047-9613-501EB6DE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Bad Result of Multi Layered Network: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Network might not have reached a stable state in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Small weight changes in the hidden layer can have a amplified effect on the 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topology of the multi layered Network can be reduced to the topology of the network with split hidden layer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Faster training of topologies designed for the task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9774A-BD07-5F43-8DA5-32EED0387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B943-50C7-B64F-A5CF-CF81350F38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10CF4E-7D54-EA4D-A52B-A7A2DD8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75728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EDF151-D7D7-0047-9613-501EB6DE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Replace Network Controlling Head with more Complex Topology to enable Object detection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Duplicate DVS Layer to distinguish event Polarity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9774A-BD07-5F43-8DA5-32EED0387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2B943-50C7-B64F-A5CF-CF81350F38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10CF4E-7D54-EA4D-A52B-A7A2DD83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4811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FBB7-0270-0E4B-B056-F8CFC863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719175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8FB20-3645-7F43-8693-97B52C8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3045204"/>
            <a:ext cx="8508999" cy="3416555"/>
          </a:xfrm>
        </p:spPr>
        <p:txBody>
          <a:bodyPr/>
          <a:lstStyle/>
          <a:p>
            <a:pPr algn="ctr"/>
            <a:r>
              <a:rPr lang="en-US" sz="3200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0688E-B40C-2841-9296-DCD9F6252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F414B-76D4-E949-95F7-6312EE39C0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b="1" dirty="0" err="1"/>
              <a:t>Autonomous</a:t>
            </a:r>
            <a:r>
              <a:rPr lang="de-DE" sz="2000" b="1" dirty="0"/>
              <a:t> </a:t>
            </a:r>
            <a:r>
              <a:rPr lang="de-DE" sz="2000" b="1" dirty="0" err="1"/>
              <a:t>robots</a:t>
            </a:r>
            <a:r>
              <a:rPr lang="de-DE" sz="2000" b="1" dirty="0"/>
              <a:t> </a:t>
            </a:r>
            <a:r>
              <a:rPr lang="de-DE" sz="2000" b="1" dirty="0" err="1"/>
              <a:t>have</a:t>
            </a:r>
            <a:r>
              <a:rPr lang="de-DE" sz="2000" b="1" dirty="0"/>
              <a:t> </a:t>
            </a:r>
            <a:r>
              <a:rPr lang="de-DE" sz="2000" b="1" dirty="0" err="1"/>
              <a:t>huge</a:t>
            </a:r>
            <a:r>
              <a:rPr lang="de-DE" sz="2000" b="1" dirty="0"/>
              <a:t> utilities: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Search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Rescue</a:t>
            </a:r>
            <a:endParaRPr lang="de-DE" sz="2000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Exploration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b="1" dirty="0"/>
              <a:t>Key </a:t>
            </a:r>
            <a:r>
              <a:rPr lang="de-DE" sz="2000" b="1" dirty="0" err="1"/>
              <a:t>Ability</a:t>
            </a:r>
            <a:r>
              <a:rPr lang="de-DE" sz="2000" b="1" dirty="0"/>
              <a:t>:</a:t>
            </a:r>
            <a:r>
              <a:rPr lang="de-DE" sz="2000" dirty="0"/>
              <a:t>   Real Time Navigation</a:t>
            </a:r>
          </a:p>
          <a:p>
            <a:endParaRPr lang="de-DE" sz="2000" dirty="0"/>
          </a:p>
          <a:p>
            <a:r>
              <a:rPr lang="de-DE" sz="2000" b="1" dirty="0" err="1"/>
              <a:t>Developments</a:t>
            </a:r>
            <a:r>
              <a:rPr lang="de-DE" sz="2000" b="1" dirty="0"/>
              <a:t> in Computer Science </a:t>
            </a:r>
            <a:r>
              <a:rPr lang="de-DE" sz="2000" b="1" dirty="0" err="1"/>
              <a:t>and</a:t>
            </a:r>
            <a:r>
              <a:rPr lang="de-DE" sz="2000" b="1" dirty="0"/>
              <a:t> Engineering </a:t>
            </a:r>
            <a:r>
              <a:rPr lang="de-DE" sz="2000" b="1" dirty="0" err="1"/>
              <a:t>make</a:t>
            </a:r>
            <a:r>
              <a:rPr lang="de-DE" sz="2000" b="1" dirty="0"/>
              <a:t> </a:t>
            </a:r>
            <a:r>
              <a:rPr lang="de-DE" sz="2000" b="1" dirty="0" err="1"/>
              <a:t>this</a:t>
            </a:r>
            <a:r>
              <a:rPr lang="de-DE" sz="2000" b="1" dirty="0"/>
              <a:t> </a:t>
            </a:r>
            <a:r>
              <a:rPr lang="de-DE" sz="2000" b="1" dirty="0" err="1"/>
              <a:t>goals</a:t>
            </a:r>
            <a:r>
              <a:rPr lang="de-DE" sz="2000" b="1" dirty="0"/>
              <a:t> </a:t>
            </a:r>
            <a:r>
              <a:rPr lang="de-DE" sz="2000" b="1" dirty="0" err="1"/>
              <a:t>reachable</a:t>
            </a:r>
            <a:r>
              <a:rPr lang="de-DE" sz="2000" b="1" dirty="0"/>
              <a:t>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More </a:t>
            </a:r>
            <a:r>
              <a:rPr lang="de-DE" sz="2000" dirty="0" err="1"/>
              <a:t>computational</a:t>
            </a:r>
            <a:r>
              <a:rPr lang="de-DE" sz="2000" dirty="0"/>
              <a:t> power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New </a:t>
            </a:r>
            <a:r>
              <a:rPr lang="de-DE" sz="2000" dirty="0" err="1"/>
              <a:t>mathematical</a:t>
            </a:r>
            <a:r>
              <a:rPr lang="de-DE" sz="2000" dirty="0"/>
              <a:t>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endParaRPr lang="de-DE" sz="2000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Improvements</a:t>
            </a:r>
            <a:r>
              <a:rPr lang="de-DE" sz="2000" dirty="0"/>
              <a:t> in </a:t>
            </a:r>
            <a:r>
              <a:rPr lang="de-DE" sz="2000" dirty="0" err="1"/>
              <a:t>sensors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hardware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dirty="0"/>
              <a:t>Motivation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FC9C8-30A1-7B4F-9BC4-F53BA493D3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3FB97-CF16-494D-A0AB-53E09BCF46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527523-737E-4E40-B205-629F10F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796137-9BF2-B84E-BA6E-7325378B2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67176"/>
              </p:ext>
            </p:extLst>
          </p:nvPr>
        </p:nvGraphicFramePr>
        <p:xfrm>
          <a:off x="319090" y="1778466"/>
          <a:ext cx="8253998" cy="4677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2539">
                  <a:extLst>
                    <a:ext uri="{9D8B030D-6E8A-4147-A177-3AD203B41FA5}">
                      <a16:colId xmlns:a16="http://schemas.microsoft.com/office/drawing/2014/main" val="828106000"/>
                    </a:ext>
                  </a:extLst>
                </a:gridCol>
                <a:gridCol w="7071459">
                  <a:extLst>
                    <a:ext uri="{9D8B030D-6E8A-4147-A177-3AD203B41FA5}">
                      <a16:colId xmlns:a16="http://schemas.microsoft.com/office/drawing/2014/main" val="706643028"/>
                    </a:ext>
                  </a:extLst>
                </a:gridCol>
              </a:tblGrid>
              <a:tr h="319187">
                <a:tc>
                  <a:txBody>
                    <a:bodyPr/>
                    <a:lstStyle/>
                    <a:p>
                      <a:r>
                        <a:rPr lang="de-DE" sz="1600" dirty="0"/>
                        <a:t>[JIA18]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Jiang. 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Control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Bio-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snake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Robot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2018. 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957884"/>
                  </a:ext>
                </a:extLst>
              </a:tr>
              <a:tr h="7834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[L08]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R. </a:t>
                      </a:r>
                      <a:r>
                        <a:rPr lang="en-US" sz="1600" dirty="0" err="1"/>
                        <a:t>Legenstein</a:t>
                      </a:r>
                      <a:r>
                        <a:rPr lang="en-US" sz="1600" dirty="0"/>
                        <a:t>, D. </a:t>
                      </a:r>
                      <a:r>
                        <a:rPr lang="en-US" sz="1600" dirty="0" err="1"/>
                        <a:t>Pecevski</a:t>
                      </a:r>
                      <a:r>
                        <a:rPr lang="en-US" sz="1600" dirty="0"/>
                        <a:t>, and W. </a:t>
                      </a:r>
                      <a:r>
                        <a:rPr lang="en-US" sz="1600" dirty="0" err="1"/>
                        <a:t>Maass</a:t>
                      </a:r>
                      <a:r>
                        <a:rPr lang="en-US" sz="1600" dirty="0"/>
                        <a:t>. “A learning theory for reward- modulated spike-timing-dependent plasticity with application to </a:t>
                      </a:r>
                      <a:r>
                        <a:rPr lang="en-US" sz="1600" dirty="0" err="1"/>
                        <a:t>biofeed</a:t>
                      </a:r>
                      <a:r>
                        <a:rPr lang="en-US" sz="1600" dirty="0"/>
                        <a:t>- back.” In: </a:t>
                      </a:r>
                      <a:r>
                        <a:rPr lang="en-US" sz="1600" dirty="0" err="1"/>
                        <a:t>PLoS</a:t>
                      </a:r>
                      <a:r>
                        <a:rPr lang="en-US" sz="1600" dirty="0"/>
                        <a:t> computational biology 4.10 (2008), e1000180.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48863"/>
                  </a:ext>
                </a:extLst>
              </a:tr>
              <a:tr h="1712000">
                <a:tc>
                  <a:txBody>
                    <a:bodyPr/>
                    <a:lstStyle/>
                    <a:p>
                      <a:r>
                        <a:rPr lang="de-DE" sz="1600" dirty="0"/>
                        <a:t>[Kai+16]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J. Kaiser, J. C. V. Tieck, C. Hubschneider, P. Wolf, M. Weber, M. Hoff, A. Friedrich, K.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Wojtasik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Roennau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R. Kohlhaas, et al. “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Towards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end-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simulated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vehicle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spiking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neural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networks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.” In: 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 IEEE International Conference on Simulation, Modeling,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Autonomous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Robots</a:t>
                      </a:r>
                      <a:r>
                        <a:rPr lang="de-DE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(SIMPAR)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IEEE. 2016, pp. 127–134. </a:t>
                      </a:r>
                      <a:endParaRPr lang="de-DE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68511"/>
                  </a:ext>
                </a:extLst>
              </a:tr>
              <a:tr h="172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[Bin+19] </a:t>
                      </a:r>
                      <a:endParaRPr lang="de-DE" sz="14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Z. Bing, Z. Jiang, L. Cheng, C. Cai, K. Huang, A. Knoll, et al. “End to End Learning of a Multi-layered SNN Based on R-STDP for a Target Tracking Snake-like Robot, to be appear.” In: 2019 IEEE International Conference on Robotics and Automation (ICRA). 2019.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3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56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Plot of Weights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5" cy="422969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Networks - Adding Head Control</a:t>
            </a:r>
          </a:p>
        </p:txBody>
      </p:sp>
    </p:spTree>
    <p:extLst>
      <p:ext uri="{BB962C8B-B14F-4D97-AF65-F5344CB8AC3E}">
        <p14:creationId xmlns:p14="http://schemas.microsoft.com/office/powerpoint/2010/main" val="2976160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Plot of Weights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172557"/>
            <a:ext cx="6157145" cy="422969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Multi </a:t>
            </a:r>
            <a:r>
              <a:rPr lang="de-DE" dirty="0" err="1"/>
              <a:t>Layered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03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Plot of Weights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493427" y="2280485"/>
            <a:ext cx="6157145" cy="401383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Multi </a:t>
            </a:r>
            <a:r>
              <a:rPr lang="de-DE" dirty="0" err="1"/>
              <a:t>Layered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83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DC69C-F549-9F4C-B87E-9451F45A7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410369"/>
          </a:xfrm>
        </p:spPr>
        <p:txBody>
          <a:bodyPr/>
          <a:lstStyle/>
          <a:p>
            <a:r>
              <a:rPr lang="en-US" dirty="0"/>
              <a:t>Plot of Weights in the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6E4A3-960D-E34C-852A-8AC264FEC1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C450A-AEA3-9841-9DB2-6D58E28D96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C212E02-2229-374C-AABA-3E72E90D84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557195" y="2172557"/>
            <a:ext cx="6029610" cy="414208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C62C2F-D36C-B14C-94CB-9E166226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Networks - Split Hidden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2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C34714-0865-9640-99BE-5AFFD6FF961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b="1" dirty="0"/>
              <a:t>Goal:</a:t>
            </a:r>
            <a:r>
              <a:rPr lang="en-US" sz="2000" dirty="0"/>
              <a:t> Target tracking</a:t>
            </a:r>
          </a:p>
          <a:p>
            <a:endParaRPr lang="en-US" sz="2000" dirty="0"/>
          </a:p>
          <a:p>
            <a:r>
              <a:rPr lang="en-US" sz="2000" b="1" dirty="0"/>
              <a:t>Platform/Setup: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Snake-like Robot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Dynamic Vision Sensor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Spiking Neural Network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Neurorobotic Platform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Technique: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R-STDP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B7200-941C-E64D-9C4D-526E109789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7608-B4D4-5245-8384-F7F62F9098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C7EAA7-5697-B64F-A30A-D3A43E53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382856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8548A3-8BAC-8046-978E-05D30B29019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Snake</a:t>
            </a:r>
            <a:r>
              <a:rPr lang="de-DE" sz="2000" dirty="0"/>
              <a:t>-like Robot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Owned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Chair</a:t>
            </a:r>
            <a:endParaRPr lang="de-D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Versatile Movement Options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Slithering</a:t>
            </a:r>
            <a:r>
              <a:rPr lang="de-DE" sz="2000" dirty="0"/>
              <a:t> </a:t>
            </a:r>
            <a:r>
              <a:rPr lang="de-DE" sz="2000" dirty="0" err="1"/>
              <a:t>Gait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endParaRPr lang="de-DE" sz="2000" dirty="0"/>
          </a:p>
          <a:p>
            <a:pPr lvl="3">
              <a:lnSpc>
                <a:spcPct val="150000"/>
              </a:lnSpc>
            </a:pPr>
            <a:r>
              <a:rPr lang="de-DE" sz="2000" dirty="0" err="1"/>
              <a:t>Mimics</a:t>
            </a:r>
            <a:r>
              <a:rPr lang="de-DE" sz="2000" dirty="0"/>
              <a:t> </a:t>
            </a:r>
            <a:r>
              <a:rPr lang="de-DE" sz="2000" dirty="0" err="1"/>
              <a:t>biological</a:t>
            </a:r>
            <a:r>
              <a:rPr lang="de-DE" sz="2000" dirty="0"/>
              <a:t> </a:t>
            </a:r>
            <a:r>
              <a:rPr lang="de-DE" sz="2000" dirty="0" err="1"/>
              <a:t>movement</a:t>
            </a:r>
            <a:endParaRPr lang="de-DE" sz="2000" dirty="0"/>
          </a:p>
          <a:p>
            <a:pPr lvl="3">
              <a:lnSpc>
                <a:spcPct val="150000"/>
              </a:lnSpc>
            </a:pPr>
            <a:r>
              <a:rPr lang="de-DE" sz="2000" dirty="0"/>
              <a:t>Head </a:t>
            </a:r>
            <a:r>
              <a:rPr lang="de-DE" sz="2000" dirty="0" err="1"/>
              <a:t>faces</a:t>
            </a:r>
            <a:r>
              <a:rPr lang="de-DE" sz="2000" dirty="0"/>
              <a:t> in </a:t>
            </a:r>
            <a:r>
              <a:rPr lang="de-DE" sz="2000" dirty="0" err="1"/>
              <a:t>movement</a:t>
            </a:r>
            <a:r>
              <a:rPr lang="de-DE" sz="2000" dirty="0"/>
              <a:t> </a:t>
            </a:r>
            <a:r>
              <a:rPr lang="de-DE" sz="2000" dirty="0" err="1"/>
              <a:t>direction</a:t>
            </a:r>
            <a:endParaRPr lang="de-DE" sz="2000" dirty="0"/>
          </a:p>
          <a:p>
            <a:pPr lvl="3">
              <a:lnSpc>
                <a:spcPct val="150000"/>
              </a:lnSpc>
            </a:pPr>
            <a:r>
              <a:rPr lang="de-DE" sz="2000" dirty="0"/>
              <a:t>but </a:t>
            </a:r>
            <a:r>
              <a:rPr lang="de-DE" sz="2000" dirty="0" err="1"/>
              <a:t>moves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left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endParaRPr lang="de-DE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1148E-A5CE-734D-907E-7F4DE96A58CF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tretch>
            <a:fillRect/>
          </a:stretch>
        </p:blipFill>
        <p:spPr>
          <a:xfrm>
            <a:off x="5126884" y="1762188"/>
            <a:ext cx="3296099" cy="3715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DBF8A-4C2A-A14B-B9AF-453BD8A1C8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74DB-0A91-334E-979B-2FAAE33D51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0B52B-2A2F-1840-9A18-0E52618C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F2D6E-C97B-6348-8871-543A532294CE}"/>
              </a:ext>
            </a:extLst>
          </p:cNvPr>
          <p:cNvSpPr txBox="1"/>
          <p:nvPr/>
        </p:nvSpPr>
        <p:spPr>
          <a:xfrm>
            <a:off x="7105267" y="5578309"/>
            <a:ext cx="139140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/>
              <a:t>Z. Jiang </a:t>
            </a:r>
            <a:r>
              <a:rPr lang="en-US" sz="1600" dirty="0">
                <a:latin typeface="+mn-lt"/>
              </a:rPr>
              <a:t>[Jia18]</a:t>
            </a:r>
          </a:p>
        </p:txBody>
      </p:sp>
    </p:spTree>
    <p:extLst>
      <p:ext uri="{BB962C8B-B14F-4D97-AF65-F5344CB8AC3E}">
        <p14:creationId xmlns:p14="http://schemas.microsoft.com/office/powerpoint/2010/main" val="214597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D72C-4171-724E-B9E7-B60D8B7F5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000" dirty="0"/>
              <a:t>Tracks Change of Pixel Readings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Sends Event </a:t>
            </a:r>
            <a:r>
              <a:rPr lang="de-DE" sz="2000" dirty="0" err="1"/>
              <a:t>if</a:t>
            </a:r>
            <a:r>
              <a:rPr lang="de-DE" sz="2000" dirty="0"/>
              <a:t> Change </a:t>
            </a:r>
            <a:r>
              <a:rPr lang="de-DE" sz="2000" dirty="0" err="1"/>
              <a:t>overcomes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endParaRPr lang="de-DE" sz="2000" dirty="0"/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Event:	&lt;</a:t>
            </a:r>
            <a:r>
              <a:rPr lang="de-DE" sz="2000" dirty="0" err="1"/>
              <a:t>pixel_ID,event_Time,polarity</a:t>
            </a:r>
            <a:r>
              <a:rPr lang="de-DE" sz="2000" dirty="0"/>
              <a:t>&gt;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Eventstream is </a:t>
            </a:r>
            <a:r>
              <a:rPr lang="de-DE" sz="2000" dirty="0" err="1"/>
              <a:t>served</a:t>
            </a:r>
            <a:r>
              <a:rPr lang="de-DE" sz="2000" dirty="0"/>
              <a:t> via a Bus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Sensor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Advantages over </a:t>
            </a:r>
            <a:r>
              <a:rPr lang="de-DE" sz="2000" dirty="0" err="1"/>
              <a:t>Cameras</a:t>
            </a:r>
            <a:r>
              <a:rPr lang="de-DE" sz="20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High temporal resolution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Less overhead by not using Frames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Resulting in less computational effort</a:t>
            </a:r>
          </a:p>
          <a:p>
            <a:pPr lvl="3">
              <a:buFont typeface="Symbol" pitchFamily="2" charset="2"/>
              <a:buChar char="-"/>
            </a:pPr>
            <a:r>
              <a:rPr lang="de-DE" sz="1800" dirty="0"/>
              <a:t>Less energy consumption</a:t>
            </a:r>
          </a:p>
          <a:p>
            <a:pPr lvl="3">
              <a:buFont typeface="Symbol" pitchFamily="2" charset="2"/>
              <a:buChar char="-"/>
            </a:pPr>
            <a:r>
              <a:rPr lang="de-DE" sz="1800" dirty="0"/>
              <a:t>Higher responsiveness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BF271-788E-294F-AE7D-86FB524B5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9E341-7844-7B49-A83A-83F315BD9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399250-0758-F340-9478-769D26A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Vision Sensor</a:t>
            </a:r>
          </a:p>
        </p:txBody>
      </p:sp>
    </p:spTree>
    <p:extLst>
      <p:ext uri="{BB962C8B-B14F-4D97-AF65-F5344CB8AC3E}">
        <p14:creationId xmlns:p14="http://schemas.microsoft.com/office/powerpoint/2010/main" val="198052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028C8-8DDF-1448-BCF8-FF29A2D4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b="1" dirty="0"/>
              <a:t>Neurons:</a:t>
            </a:r>
            <a:endParaRPr lang="de-DE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Leaky Integrate and Fire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Model of biological Neuron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Fires if </a:t>
            </a:r>
            <a:r>
              <a:rPr lang="de-DE" sz="2000" dirty="0" err="1"/>
              <a:t>Activation</a:t>
            </a:r>
            <a:r>
              <a:rPr lang="de-DE" sz="2000" dirty="0"/>
              <a:t> Level reaches Threshold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 err="1"/>
              <a:t>Activation</a:t>
            </a:r>
            <a:r>
              <a:rPr lang="de-DE" sz="2000" dirty="0"/>
              <a:t> </a:t>
            </a:r>
            <a:r>
              <a:rPr lang="de-DE" sz="2000" dirty="0" err="1"/>
              <a:t>decays</a:t>
            </a:r>
            <a:r>
              <a:rPr lang="de-DE" sz="2000" dirty="0"/>
              <a:t> (</a:t>
            </a:r>
            <a:r>
              <a:rPr lang="de-DE" sz="2000" dirty="0" err="1"/>
              <a:t>Leak</a:t>
            </a:r>
            <a:r>
              <a:rPr lang="de-DE" sz="2000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b="1" dirty="0"/>
              <a:t>Synapses:</a:t>
            </a:r>
            <a:endParaRPr lang="de-DE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Reward modulated STDP-Learning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STDP-Learning used to update eligibility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000" dirty="0"/>
              <a:t>Dopamine level corresponds to the Reward</a:t>
            </a:r>
          </a:p>
          <a:p>
            <a:br>
              <a:rPr lang="de-DE" sz="2000" dirty="0"/>
            </a:b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86138-C605-5041-95AD-30A16E866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B0FEF-BA7B-0540-AC8D-6A66CFDCBF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Richard Otto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573A3-C16B-2A46-9501-B0BE446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Spiking </a:t>
            </a:r>
            <a:r>
              <a:rPr lang="de-DE" dirty="0" err="1"/>
              <a:t>Neural</a:t>
            </a:r>
            <a:r>
              <a:rPr lang="de-DE" dirty="0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2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DC712-A064-A14F-9EDF-14F801A751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89" y="1762188"/>
            <a:ext cx="8508999" cy="365125"/>
          </a:xfrm>
        </p:spPr>
        <p:txBody>
          <a:bodyPr/>
          <a:lstStyle/>
          <a:p>
            <a:r>
              <a:rPr lang="en-US" dirty="0"/>
              <a:t>R-STDP Mechanism (R. </a:t>
            </a:r>
            <a:r>
              <a:rPr lang="de-DE" dirty="0" err="1"/>
              <a:t>Legenstein</a:t>
            </a:r>
            <a:r>
              <a:rPr lang="de-DE" dirty="0"/>
              <a:t> [L08])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7A7EE-B43D-7C4A-B718-7E9022746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D6474-9DD6-1944-95C7-48D9D46331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Richard Otto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7D1B666-97ED-A64C-BF7B-735FF5E7C3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4444019" y="2127313"/>
            <a:ext cx="4156306" cy="422586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719145-166F-E940-AC3C-687386A0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Spiking </a:t>
            </a:r>
            <a:r>
              <a:rPr lang="de-DE" dirty="0" err="1"/>
              <a:t>Neural</a:t>
            </a:r>
            <a:r>
              <a:rPr lang="de-DE" dirty="0"/>
              <a:t> Network – R-STDP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64DAA-F909-6342-8D2D-D7A2B62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84" y="5884432"/>
            <a:ext cx="1336178" cy="35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470F8-CF88-8146-AE21-5BEDFD26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59" y="4904668"/>
            <a:ext cx="2237227" cy="616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65A38-AED2-E148-96E6-A3B39B7F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61" y="4240244"/>
            <a:ext cx="3554421" cy="5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704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9347D7C8-A010-4F40-928F-242CEC65864F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F9FF99BE-A202-2E45-B3A0-A89527D39A86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8DD3C55B-044E-AF48-B731-8594BD950B50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2A6B43EE-665F-2546-B817-249805CA2806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3A49E90E-7EA5-BF4A-AC73-5C85074C030D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Praesentation" id="{0EE0C035-C654-3647-947F-206B0ED74881}" vid="{7ED239A6-99AC-FE4B-B3E2-FB7CCD0E768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883</TotalTime>
  <Words>1357</Words>
  <Application>Microsoft Macintosh PowerPoint</Application>
  <PresentationFormat>On-screen Show (4:3)</PresentationFormat>
  <Paragraphs>348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Master‘s Thesis Presentation</vt:lpstr>
      <vt:lpstr>Autonomous Control for Wheel-less Snake Robot based on Neuromorphic Vision Sensor and Spiking Neural Network</vt:lpstr>
      <vt:lpstr>Content</vt:lpstr>
      <vt:lpstr>Motivation</vt:lpstr>
      <vt:lpstr>Problem description</vt:lpstr>
      <vt:lpstr>Robot</vt:lpstr>
      <vt:lpstr>Dynamic Vision Sensor</vt:lpstr>
      <vt:lpstr>Spiking Neural Network</vt:lpstr>
      <vt:lpstr>Spiking Neural Network – R-STDP</vt:lpstr>
      <vt:lpstr>Neurorobotics Platform</vt:lpstr>
      <vt:lpstr>Neurorobotics Platform</vt:lpstr>
      <vt:lpstr>Neurorobotics Platform</vt:lpstr>
      <vt:lpstr>Neurorobotics Platform</vt:lpstr>
      <vt:lpstr>Neurorobotics Platform</vt:lpstr>
      <vt:lpstr>Neurorobotics Platform</vt:lpstr>
      <vt:lpstr>Neurorobotics Platform</vt:lpstr>
      <vt:lpstr>Training the Networks</vt:lpstr>
      <vt:lpstr>Training the Networks - Basic Network</vt:lpstr>
      <vt:lpstr>Training the Networks - Basic Network</vt:lpstr>
      <vt:lpstr>Training the Networks - Basic Network</vt:lpstr>
      <vt:lpstr>Training the Networks - Adding Head Control</vt:lpstr>
      <vt:lpstr>Training the Networks - Adding Head Control</vt:lpstr>
      <vt:lpstr>Training the Networks - Adding Head Control</vt:lpstr>
      <vt:lpstr>Training the Networks - Multi Layered</vt:lpstr>
      <vt:lpstr>Training the Networks - Multi Layered</vt:lpstr>
      <vt:lpstr>Training the Networks - Split Hidden Layer</vt:lpstr>
      <vt:lpstr>Training the Networks - Split Hidden Layer</vt:lpstr>
      <vt:lpstr>Testing</vt:lpstr>
      <vt:lpstr>Testing – Basic Network</vt:lpstr>
      <vt:lpstr>Testing – Basic Network</vt:lpstr>
      <vt:lpstr>Testing – Multi Layered Network</vt:lpstr>
      <vt:lpstr>Testing – Multi Layered Network</vt:lpstr>
      <vt:lpstr>Testing - Split Hidden Layer</vt:lpstr>
      <vt:lpstr>Testing - Split Hidden Layer</vt:lpstr>
      <vt:lpstr>Conclusion</vt:lpstr>
      <vt:lpstr>Conclusion</vt:lpstr>
      <vt:lpstr>Future Work</vt:lpstr>
      <vt:lpstr>Thank you for your attention!</vt:lpstr>
      <vt:lpstr>PowerPoint Presentation</vt:lpstr>
      <vt:lpstr>Sources</vt:lpstr>
      <vt:lpstr>Training the Networks - Adding Head Control</vt:lpstr>
      <vt:lpstr>Training the Networks - Multi Layered</vt:lpstr>
      <vt:lpstr>Training the Networks - Multi Layered</vt:lpstr>
      <vt:lpstr>Training the Networks - Split Hidden Layer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Master‘s Thesis Presentation</dc:title>
  <dc:creator>ga68suf</dc:creator>
  <cp:lastModifiedBy>ga68suf</cp:lastModifiedBy>
  <cp:revision>54</cp:revision>
  <cp:lastPrinted>2019-08-30T13:00:47Z</cp:lastPrinted>
  <dcterms:created xsi:type="dcterms:W3CDTF">2019-08-29T22:05:03Z</dcterms:created>
  <dcterms:modified xsi:type="dcterms:W3CDTF">2019-08-30T13:01:15Z</dcterms:modified>
</cp:coreProperties>
</file>